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99" r:id="rId4"/>
    <p:sldId id="308" r:id="rId5"/>
    <p:sldId id="301" r:id="rId6"/>
    <p:sldId id="309" r:id="rId7"/>
    <p:sldId id="310" r:id="rId8"/>
    <p:sldId id="312" r:id="rId9"/>
    <p:sldId id="313" r:id="rId10"/>
    <p:sldId id="314" r:id="rId11"/>
    <p:sldId id="316" r:id="rId12"/>
    <p:sldId id="315" r:id="rId13"/>
    <p:sldId id="317" r:id="rId14"/>
    <p:sldId id="321" r:id="rId15"/>
    <p:sldId id="322" r:id="rId16"/>
    <p:sldId id="318" r:id="rId17"/>
    <p:sldId id="319" r:id="rId18"/>
    <p:sldId id="320" r:id="rId19"/>
    <p:sldId id="323" r:id="rId20"/>
    <p:sldId id="284" r:id="rId21"/>
    <p:sldId id="307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758" y="4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JuHyuck" userId="39a968169178778a" providerId="LiveId" clId="{5DC615B1-9879-4C3E-82B2-C7EE1AD0D54D}"/>
    <pc:docChg chg="modSld sldOrd">
      <pc:chgData name="Lim JuHyuck" userId="39a968169178778a" providerId="LiveId" clId="{5DC615B1-9879-4C3E-82B2-C7EE1AD0D54D}" dt="2020-03-23T09:43:40.413" v="1"/>
      <pc:docMkLst>
        <pc:docMk/>
      </pc:docMkLst>
      <pc:sldChg chg="ord">
        <pc:chgData name="Lim JuHyuck" userId="39a968169178778a" providerId="LiveId" clId="{5DC615B1-9879-4C3E-82B2-C7EE1AD0D54D}" dt="2020-03-23T09:43:40.413" v="1"/>
        <pc:sldMkLst>
          <pc:docMk/>
          <pc:sldMk cId="646515960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samsjang/220507996391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sdeveloper.co.kr/?cat=130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gloos.zum.com/realheart/v/229181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amsjang/22050799639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01668" y="1745565"/>
            <a:ext cx="6588663" cy="1877436"/>
            <a:chOff x="2801669" y="1767839"/>
            <a:chExt cx="6588663" cy="18774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01669" y="2537279"/>
              <a:ext cx="6588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4F95D-A0AD-425F-B137-280B1CF4E8C6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A20E78-7F13-4BF1-B075-EE03A974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5" y="1129886"/>
            <a:ext cx="8511691" cy="50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44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00950-D563-4514-AC8A-C922F12D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9" y="1101737"/>
            <a:ext cx="10809121" cy="52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ECF3D7-ADC5-4C8A-BA28-D4E30413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97" y="1098771"/>
            <a:ext cx="1108720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A68AF7-5206-4F56-A895-AEF121B1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1" y="1210630"/>
            <a:ext cx="10761418" cy="49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129886"/>
            <a:ext cx="1166261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NonLocal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Means Denoising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잡음 픽셀 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P=p0 + n , (p0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픽셀의 참 값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n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그 픽셀의 잡음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이라고 했을 때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이미지에서도 동일한 픽셀들을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많이 취해서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이들의 평균을 계산한다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이상적으로 잡음의 평균은 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이니까 결국에는 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= p0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이어야 한다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endParaRPr lang="en-US" altLang="ko-KR" sz="23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3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가우시안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3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블러링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메디안 </a:t>
            </a:r>
            <a:r>
              <a:rPr lang="ko-KR" altLang="en-US" sz="23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블러링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등과 같은 기법은 자신의 이웃한 픽셀에 한해서만 </a:t>
            </a:r>
            <a:endParaRPr lang="en-US" altLang="ko-KR" sz="23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이루어지는데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방법은 한 이미지에서 비슷한 작은 조각들을 찾아서 그 조각들에</a:t>
            </a:r>
            <a:endParaRPr lang="en-US" altLang="ko-KR" sz="23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해당하는 잡음의 평균값을 구하여서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잡음을 제거하는 방식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A374C-1B78-47B5-9782-9F252CA6F2CC}"/>
              </a:ext>
            </a:extLst>
          </p:cNvPr>
          <p:cNvSpPr txBox="1"/>
          <p:nvPr/>
        </p:nvSpPr>
        <p:spPr>
          <a:xfrm flipH="1">
            <a:off x="8847436" y="6090388"/>
            <a:ext cx="307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hlinkClick r:id="rId2"/>
              </a:rPr>
              <a:t>출처</a:t>
            </a:r>
            <a:r>
              <a:rPr lang="ko-KR" altLang="en-US" sz="900" dirty="0"/>
              <a:t> </a:t>
            </a:r>
            <a:r>
              <a:rPr lang="en-US" altLang="ko-KR" sz="900" dirty="0"/>
              <a:t>http://www.gisdeveloper.co.kr/?cat=130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34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129886"/>
            <a:ext cx="1166261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NonLocal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Means Denoising</a:t>
            </a:r>
          </a:p>
          <a:p>
            <a:endParaRPr lang="en-US" altLang="ko-KR" sz="23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그림에서 파란색 조각들끼리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초록색 조각들끼리 유사하다고 놓고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픽셀들 주위에 작은 윈도우를 만든다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이미지에서 유사한 윈도우 영역을 찾아서 모든 윈도우들의 평균을 내고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결과로 </a:t>
            </a:r>
            <a:r>
              <a:rPr lang="ko-KR" altLang="en-US" sz="23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픽셀값을</a:t>
            </a:r>
            <a:r>
              <a:rPr lang="ko-KR" altLang="en-US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교체한다</a:t>
            </a:r>
            <a:r>
              <a:rPr lang="en-US" altLang="ko-KR" sz="23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F04CF-C408-404B-A9AB-41DC72AF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223" y="3049726"/>
            <a:ext cx="5023551" cy="32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6AA93E-D071-4275-B886-8D54F644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22" y="3001668"/>
            <a:ext cx="7098497" cy="3236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DC7967-F502-41A6-84F8-080D893B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22" y="1030124"/>
            <a:ext cx="7098497" cy="19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F1243-8F8D-4BCC-9905-167A8D3B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48" y="1189106"/>
            <a:ext cx="9888109" cy="50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6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DC091B-3A7B-4EC6-829F-96B50D67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51" y="1129886"/>
            <a:ext cx="10609097" cy="509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8C122-C8C9-4236-9925-5236CD69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64" y="1505935"/>
            <a:ext cx="10060071" cy="47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0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34334" cy="1636901"/>
              <a:chOff x="2700072" y="2021840"/>
              <a:chExt cx="5084945" cy="222892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705220" y="3119218"/>
                <a:ext cx="307979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Python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10DFBC7-7F3D-493C-8E62-8AC413496CE5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482B2A-03CB-41D5-8F9D-3C8951FA16B2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1D09E5-B749-4118-A87E-1555DA25F7B0}"/>
                </a:ext>
              </a:extLst>
            </p:cNvPr>
            <p:cNvGrpSpPr/>
            <p:nvPr/>
          </p:nvGrpSpPr>
          <p:grpSpPr>
            <a:xfrm>
              <a:off x="657911" y="3708260"/>
              <a:ext cx="3311336" cy="1636901"/>
              <a:chOff x="2700072" y="2021840"/>
              <a:chExt cx="4508960" cy="22289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83758A-134F-4C48-BC61-0CDEE265FE1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130AE-AEBF-45E4-B9EB-40FADF62DB30}"/>
                  </a:ext>
                </a:extLst>
              </p:cNvPr>
              <p:cNvSpPr txBox="1"/>
              <p:nvPr/>
            </p:nvSpPr>
            <p:spPr>
              <a:xfrm>
                <a:off x="5281212" y="3119218"/>
                <a:ext cx="192782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15718-A436-4B33-9888-6D6069879B2B}"/>
              </a:ext>
            </a:extLst>
          </p:cNvPr>
          <p:cNvSpPr txBox="1"/>
          <p:nvPr/>
        </p:nvSpPr>
        <p:spPr>
          <a:xfrm>
            <a:off x="659875" y="1078796"/>
            <a:ext cx="10906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Bauhaus 93" panose="04030905020B02020C02" pitchFamily="82" charset="0"/>
                <a:ea typeface="나눔스퀘어 ExtraBold" panose="020B0600000101010101" pitchFamily="50" charset="-127"/>
              </a:rPr>
              <a:t>•</a:t>
            </a:r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인터넷 강의를 통해 전공 지식 함양 및 학점 관리</a:t>
            </a:r>
            <a:endParaRPr lang="en-US" altLang="ko-KR" sz="20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0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• </a:t>
            </a:r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  <a:hlinkClick r:id="rId2"/>
              </a:rPr>
              <a:t>http://www.gisdeveloper.co.kr/?cat=130</a:t>
            </a:r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 올라와 있는 </a:t>
            </a:r>
            <a:r>
              <a:rPr lang="en-US" altLang="ko-KR" sz="2000" b="1" dirty="0" err="1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opencv</a:t>
            </a:r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자료들을 바탕으로</a:t>
            </a:r>
            <a:endParaRPr lang="en-US" altLang="ko-KR" sz="20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 </a:t>
            </a:r>
            <a:r>
              <a:rPr lang="ko-KR" altLang="en-US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학습할 예정</a:t>
            </a:r>
            <a:r>
              <a:rPr lang="en-US" altLang="ko-KR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r>
              <a:rPr lang="ko-KR" altLang="en-US" sz="2000" b="1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2000" b="1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53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3488" y="3013501"/>
            <a:ext cx="3255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436748"/>
            <a:ext cx="116626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Median Filter</a:t>
            </a:r>
          </a:p>
          <a:p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이론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주어진 마스크 영역의 값들을 크기 순서대로 정렬한 후 중간 크기의 값을 선택하는 필터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A5F345-7394-4171-A9E5-8962F018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3" y="352821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48E7A-79E2-4B08-9069-F16EB92E0B18}"/>
              </a:ext>
            </a:extLst>
          </p:cNvPr>
          <p:cNvSpPr txBox="1"/>
          <p:nvPr/>
        </p:nvSpPr>
        <p:spPr>
          <a:xfrm flipH="1">
            <a:off x="2566737" y="3782380"/>
            <a:ext cx="8967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 왼쪽과 같이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3x3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마스크가 씌워진 영역이 다음과 있다고 했을 때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크기 순대로 나열하면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33-54-67-84-102-163-189-212-224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되고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때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중간값인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가운데 부분에 저장된다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189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6AAEC-F4D1-409F-A881-6A84E733767C}"/>
              </a:ext>
            </a:extLst>
          </p:cNvPr>
          <p:cNvSpPr txBox="1"/>
          <p:nvPr/>
        </p:nvSpPr>
        <p:spPr>
          <a:xfrm flipH="1">
            <a:off x="8847436" y="6090388"/>
            <a:ext cx="307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hlinkClick r:id="rId3"/>
              </a:rPr>
              <a:t>출처 </a:t>
            </a:r>
            <a:r>
              <a:rPr lang="en-US" altLang="ko-KR" sz="900" dirty="0">
                <a:hlinkClick r:id="rId3"/>
              </a:rPr>
              <a:t>http://egloos.zum.com/realheart/v/2291812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85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B5A3D7-C67F-4777-AE62-4D1332C3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87" y="2063977"/>
            <a:ext cx="6566023" cy="327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96DEC3-3470-4A83-9C21-C08C0E2443B7}"/>
              </a:ext>
            </a:extLst>
          </p:cNvPr>
          <p:cNvSpPr txBox="1"/>
          <p:nvPr/>
        </p:nvSpPr>
        <p:spPr>
          <a:xfrm flipH="1">
            <a:off x="264694" y="1436748"/>
            <a:ext cx="11662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Median Filter – Salt and Pepper noise (</a:t>
            </a:r>
            <a:r>
              <a:rPr lang="ko-KR" altLang="en-US" sz="25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임펄스성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잡음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제거에 효과적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42D3-77DB-4B7C-B220-98295E8B92ED}"/>
              </a:ext>
            </a:extLst>
          </p:cNvPr>
          <p:cNvSpPr txBox="1"/>
          <p:nvPr/>
        </p:nvSpPr>
        <p:spPr>
          <a:xfrm flipH="1">
            <a:off x="2812987" y="5552756"/>
            <a:ext cx="3408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Salt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B0BA6-93C4-4B0C-9AEE-B9CAAEC73E8B}"/>
              </a:ext>
            </a:extLst>
          </p:cNvPr>
          <p:cNvSpPr txBox="1"/>
          <p:nvPr/>
        </p:nvSpPr>
        <p:spPr>
          <a:xfrm flipH="1">
            <a:off x="6096000" y="5552756"/>
            <a:ext cx="3408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Pepper noise</a:t>
            </a:r>
          </a:p>
        </p:txBody>
      </p:sp>
    </p:spTree>
    <p:extLst>
      <p:ext uri="{BB962C8B-B14F-4D97-AF65-F5344CB8AC3E}">
        <p14:creationId xmlns:p14="http://schemas.microsoft.com/office/powerpoint/2010/main" val="309879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E1F6E-0F35-467D-A614-AC45730A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11"/>
            <a:ext cx="12192000" cy="503985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10E8BF8-5157-444A-9531-648C50BFF64B}"/>
              </a:ext>
            </a:extLst>
          </p:cNvPr>
          <p:cNvCxnSpPr>
            <a:cxnSpLocks/>
          </p:cNvCxnSpPr>
          <p:nvPr/>
        </p:nvCxnSpPr>
        <p:spPr>
          <a:xfrm flipH="1">
            <a:off x="1970203" y="2498103"/>
            <a:ext cx="6033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7813F3-4DE8-472F-9DFF-B818BFDDD599}"/>
              </a:ext>
            </a:extLst>
          </p:cNvPr>
          <p:cNvSpPr txBox="1"/>
          <p:nvPr/>
        </p:nvSpPr>
        <p:spPr>
          <a:xfrm>
            <a:off x="2573518" y="2313437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Salt and Pepper noise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51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436748"/>
            <a:ext cx="11662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Median Filter –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원리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A5883D-4C5D-4995-8D39-22BF916C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4" y="2145034"/>
            <a:ext cx="5494423" cy="199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5F3713-057D-4200-9108-1F4A2C45BE63}"/>
              </a:ext>
            </a:extLst>
          </p:cNvPr>
          <p:cNvSpPr txBox="1"/>
          <p:nvPr/>
        </p:nvSpPr>
        <p:spPr>
          <a:xfrm flipH="1">
            <a:off x="628849" y="4425516"/>
            <a:ext cx="47404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 적용 전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후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오른쪽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F9951-A98E-4D44-8C4E-5F07A2764F6B}"/>
              </a:ext>
            </a:extLst>
          </p:cNvPr>
          <p:cNvSpPr txBox="1"/>
          <p:nvPr/>
        </p:nvSpPr>
        <p:spPr>
          <a:xfrm flipH="1">
            <a:off x="5839324" y="2145044"/>
            <a:ext cx="6240380" cy="199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마스크가 씌워진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값을 </a:t>
            </a:r>
            <a:r>
              <a:rPr lang="ko-KR" altLang="en-US" sz="25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읽어들여서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순서대로 정렬한 후 중간 크기의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값을 결정해서 사용하기 때문에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임펄스성으로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튀는 잡음을 제거하는데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효과적이다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515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129886"/>
            <a:ext cx="116626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Canny Edge Detection</a:t>
            </a: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경계를 찾는 방법 중 하나로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단계를 거쳐서 진행된다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노이즈 제거 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이미지에 노이즈가 있다면 경계면을 검출하기 어려우므로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5x5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가우시안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필터를 이용하여 이미지의 노이즈를 최소화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경계면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Gradient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찾기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이미지에서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Gradient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방향과 강도 확인해서 이미지 경계면 후보 찾기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x,y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 </a:t>
            </a:r>
            <a:r>
              <a:rPr lang="en-US" altLang="ko-KR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아래의 식으로 찾을 수 있음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수직인 방향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8B5AD2-4C38-468C-A76C-9B88DA4A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" y="4135916"/>
            <a:ext cx="3295650" cy="126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A374C-1B78-47B5-9782-9F252CA6F2CC}"/>
              </a:ext>
            </a:extLst>
          </p:cNvPr>
          <p:cNvSpPr txBox="1"/>
          <p:nvPr/>
        </p:nvSpPr>
        <p:spPr>
          <a:xfrm flipH="1">
            <a:off x="8847436" y="6090388"/>
            <a:ext cx="30798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hlinkClick r:id="rId3"/>
              </a:rPr>
              <a:t>출처 </a:t>
            </a:r>
            <a:r>
              <a:rPr lang="en-US" altLang="ko-KR" sz="900" dirty="0">
                <a:hlinkClick r:id="rId3"/>
              </a:rPr>
              <a:t>https://m.blog.naver.com/samsjang/220507996391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95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129886"/>
            <a:ext cx="1166261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Canny Edge Detection</a:t>
            </a: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경계를 찾는 방법 중 하나로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단계를 거쳐서 진행된다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최대값이 아닌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픽셀값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만들기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찾아낸 경계면 후보 중에서 경계면에 해당하지 않는 픽셀의 값은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만들기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미분 방향의 경로에서 경계면의 픽셀이 경계면 외의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픽셀값보다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큰지 아닌지 확인하고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경계면이 아니라고 판단되면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픽셀값을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만듦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수직방향의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위에 있는 픽셀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Gradient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수평방향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B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Gradient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방향에 놓인 픽셀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지점에서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gradient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B,C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값이 큰지 아닌지 체크해서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값이 가장 크면 그냥 다음 단계로 넘어가고 그렇지 않으면 값을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만듦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EDDF70-ABDE-467E-9BB3-E00555B2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2" y="3429000"/>
            <a:ext cx="3528512" cy="14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2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1C82-B410-4BA4-B518-C3363930E5C6}"/>
              </a:ext>
            </a:extLst>
          </p:cNvPr>
          <p:cNvSpPr txBox="1"/>
          <p:nvPr/>
        </p:nvSpPr>
        <p:spPr>
          <a:xfrm flipH="1">
            <a:off x="264694" y="1129886"/>
            <a:ext cx="1166261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Canny Edge Detection</a:t>
            </a: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경계를 찾는 방법 중 하나로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단계를 거쳐서 진행된다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최대값과 최소값을 설정하여 이전 단계까지 경계면이라고 판단되었던 부분에 대한 판별 시작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최대값 이상은 강한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Edge,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최대값과 최소값 사이의 값은 약한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 강한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연결이 없으면 제거하고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연결되어 있으면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판단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992A3-BB86-41D4-81EC-ECA46155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" y="3197472"/>
            <a:ext cx="4155429" cy="2530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72F2D-5908-448D-A28C-0E02C011BEE4}"/>
              </a:ext>
            </a:extLst>
          </p:cNvPr>
          <p:cNvSpPr txBox="1"/>
          <p:nvPr/>
        </p:nvSpPr>
        <p:spPr>
          <a:xfrm flipH="1">
            <a:off x="4770122" y="4024211"/>
            <a:ext cx="687644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최대값보다 위에 있으므로 확실한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Edge. B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최대값과 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최소값 사이에 있는 픽셀인데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경우는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연결이 있으므로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Edge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판단하고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B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연결이 없으므로 제거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7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79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701</Words>
  <Application>Microsoft Office PowerPoint</Application>
  <PresentationFormat>와이드스크린</PresentationFormat>
  <Paragraphs>108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 ExtraBold</vt:lpstr>
      <vt:lpstr>한컴 윤고딕 230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Lim JuHyuck</cp:lastModifiedBy>
  <cp:revision>30</cp:revision>
  <dcterms:created xsi:type="dcterms:W3CDTF">2019-12-23T00:32:35Z</dcterms:created>
  <dcterms:modified xsi:type="dcterms:W3CDTF">2020-03-23T09:43:48Z</dcterms:modified>
</cp:coreProperties>
</file>